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4" r:id="rId4"/>
    <p:sldId id="260" r:id="rId5"/>
    <p:sldId id="266" r:id="rId6"/>
    <p:sldId id="265" r:id="rId7"/>
    <p:sldId id="272" r:id="rId8"/>
    <p:sldId id="284" r:id="rId9"/>
    <p:sldId id="267" r:id="rId10"/>
    <p:sldId id="285" r:id="rId11"/>
    <p:sldId id="261" r:id="rId12"/>
    <p:sldId id="269" r:id="rId13"/>
    <p:sldId id="273" r:id="rId14"/>
    <p:sldId id="286" r:id="rId15"/>
    <p:sldId id="287" r:id="rId16"/>
    <p:sldId id="271" r:id="rId17"/>
    <p:sldId id="293" r:id="rId18"/>
    <p:sldId id="275" r:id="rId19"/>
    <p:sldId id="274" r:id="rId20"/>
    <p:sldId id="276" r:id="rId21"/>
    <p:sldId id="283" r:id="rId22"/>
    <p:sldId id="294" r:id="rId23"/>
    <p:sldId id="279" r:id="rId24"/>
    <p:sldId id="280" r:id="rId25"/>
    <p:sldId id="278" r:id="rId26"/>
    <p:sldId id="281" r:id="rId27"/>
    <p:sldId id="295" r:id="rId28"/>
    <p:sldId id="282" r:id="rId29"/>
    <p:sldId id="277" r:id="rId30"/>
    <p:sldId id="290" r:id="rId31"/>
    <p:sldId id="296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76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4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9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4174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45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6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76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1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9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9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3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1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D056675-A4C1-4A6A-B113-BC7045F399B7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2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SEGISandData/COVID-19/tree/master/csse_covid_19_data/csse_covid_19_time_ser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091" y="609915"/>
            <a:ext cx="10844980" cy="2510425"/>
          </a:xfrm>
        </p:spPr>
        <p:txBody>
          <a:bodyPr/>
          <a:lstStyle/>
          <a:p>
            <a:pPr algn="ctr"/>
            <a:r>
              <a:rPr lang="en-US" dirty="0" smtClean="0"/>
              <a:t>COVID-19  Cases Forecast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6160" y="5824831"/>
            <a:ext cx="8825658" cy="861420"/>
          </a:xfrm>
        </p:spPr>
        <p:txBody>
          <a:bodyPr/>
          <a:lstStyle/>
          <a:p>
            <a:pPr algn="ctr"/>
            <a:r>
              <a:rPr lang="en-US" dirty="0" smtClean="0"/>
              <a:t>Dr. </a:t>
            </a:r>
            <a:r>
              <a:rPr lang="en-US" dirty="0" err="1" smtClean="0"/>
              <a:t>Nawana</a:t>
            </a:r>
            <a:r>
              <a:rPr lang="en-US" dirty="0" smtClean="0"/>
              <a:t> Coyle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6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585" y="3120340"/>
            <a:ext cx="4633993" cy="26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8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362" y="282901"/>
            <a:ext cx="9404723" cy="1400530"/>
          </a:xfrm>
        </p:spPr>
        <p:txBody>
          <a:bodyPr/>
          <a:lstStyle/>
          <a:p>
            <a:pPr algn="ctr"/>
            <a:r>
              <a:rPr lang="en-US" sz="3600" dirty="0"/>
              <a:t>10 States with The Highest Number of Deaths </a:t>
            </a:r>
            <a:r>
              <a:rPr lang="en-US" sz="3600" dirty="0" smtClean="0"/>
              <a:t>in the US (EDA)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0" y="4899484"/>
            <a:ext cx="1173221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NY has the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highest population and confirmed cases in the US in 2021; yet </a:t>
            </a:r>
            <a:r>
              <a:rPr lang="en-US" sz="2000" dirty="0" smtClean="0">
                <a:solidFill>
                  <a:srgbClr val="FFC000"/>
                </a:solidFill>
              </a:rPr>
              <a:t>surprisingly low death rates in 2021, especially given that fact NY had the highest deaths in the entire nation in 2020.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How did that happen? </a:t>
            </a:r>
            <a:endParaRPr lang="en-US" sz="2000" dirty="0"/>
          </a:p>
          <a:p>
            <a:pPr marL="1257300" lvl="2" indent="-342900">
              <a:buAutoNum type="arabicPeriod"/>
            </a:pPr>
            <a:r>
              <a:rPr lang="en-US" sz="2000" dirty="0" smtClean="0">
                <a:sym typeface="Wingdings" panose="05000000000000000000" pitchFamily="2" charset="2"/>
              </a:rPr>
              <a:t>Does NY has an extra cautious population? </a:t>
            </a:r>
            <a:r>
              <a:rPr lang="en-US" sz="2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OR</a:t>
            </a:r>
          </a:p>
          <a:p>
            <a:pPr marL="1257300" lvl="2" indent="-342900">
              <a:buAutoNum type="arabicPeriod"/>
            </a:pPr>
            <a:r>
              <a:rPr lang="en-US" sz="2000" dirty="0" smtClean="0">
                <a:sym typeface="Wingdings" panose="05000000000000000000" pitchFamily="2" charset="2"/>
              </a:rPr>
              <a:t>Is it a result of an inaccurate  data reporting?</a:t>
            </a:r>
            <a:endParaRPr lang="en-US" sz="2000" dirty="0"/>
          </a:p>
          <a:p>
            <a:pPr lvl="2"/>
            <a:endParaRPr lang="en-US" dirty="0" smtClean="0">
              <a:solidFill>
                <a:srgbClr val="FFC000"/>
              </a:solidFill>
            </a:endParaRP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2" y="1683431"/>
            <a:ext cx="10832377" cy="30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3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648" y="375227"/>
            <a:ext cx="10272628" cy="1400530"/>
          </a:xfrm>
        </p:spPr>
        <p:txBody>
          <a:bodyPr/>
          <a:lstStyle/>
          <a:p>
            <a:pPr algn="ctr"/>
            <a:r>
              <a:rPr lang="en-US" sz="4400" dirty="0"/>
              <a:t>Pattern of New </a:t>
            </a:r>
            <a:r>
              <a:rPr lang="en-US" sz="4400" dirty="0" smtClean="0"/>
              <a:t>Cases in the US </a:t>
            </a:r>
            <a:r>
              <a:rPr lang="en-US" dirty="0" smtClean="0"/>
              <a:t>(EDA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34" y="1455493"/>
            <a:ext cx="6421966" cy="5031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5985" y="1775757"/>
            <a:ext cx="4729649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Comparison of new cases in the US, 2020 vs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Number of confirmed cases throughout have a </a:t>
            </a:r>
            <a:r>
              <a:rPr lang="en-US" sz="2000" dirty="0" smtClean="0">
                <a:solidFill>
                  <a:srgbClr val="FFC000"/>
                </a:solidFill>
              </a:rPr>
              <a:t>similar pattern year to year </a:t>
            </a:r>
            <a:r>
              <a:rPr lang="en-US" sz="2000" dirty="0" smtClean="0"/>
              <a:t>in each state.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45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609" y="409854"/>
            <a:ext cx="9404723" cy="1400530"/>
          </a:xfrm>
        </p:spPr>
        <p:txBody>
          <a:bodyPr/>
          <a:lstStyle/>
          <a:p>
            <a:pPr algn="r"/>
            <a:r>
              <a:rPr lang="en-US" dirty="0" smtClean="0"/>
              <a:t>Death Rate in The Last 3 </a:t>
            </a:r>
            <a:r>
              <a:rPr lang="en-US" dirty="0" err="1" smtClean="0"/>
              <a:t>Yrs</a:t>
            </a:r>
            <a:r>
              <a:rPr lang="en-US" dirty="0" smtClean="0"/>
              <a:t> (EDA)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40877" y="1274291"/>
            <a:ext cx="4359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09" y="1377833"/>
            <a:ext cx="10717928" cy="344109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784" y="4937604"/>
            <a:ext cx="11339753" cy="256935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Overall, </a:t>
            </a:r>
            <a:r>
              <a:rPr lang="en-US" dirty="0" smtClean="0">
                <a:solidFill>
                  <a:srgbClr val="FFC000"/>
                </a:solidFill>
              </a:rPr>
              <a:t>death rate </a:t>
            </a:r>
            <a:r>
              <a:rPr lang="en-US" dirty="0" smtClean="0"/>
              <a:t>throughout the country </a:t>
            </a:r>
            <a:r>
              <a:rPr lang="en-US" dirty="0" smtClean="0">
                <a:solidFill>
                  <a:srgbClr val="FFC000"/>
                </a:solidFill>
              </a:rPr>
              <a:t>declined each year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How ? </a:t>
            </a:r>
            <a:r>
              <a:rPr lang="en-US" dirty="0" smtClean="0">
                <a:sym typeface="Wingdings" panose="05000000000000000000" pitchFamily="2" charset="2"/>
              </a:rPr>
              <a:t> Change in virus variance and its mortality ?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          Better upstanding of the virus and management of patient care ?</a:t>
            </a:r>
          </a:p>
          <a:p>
            <a:pPr marL="1371600" lvl="3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      All? </a:t>
            </a:r>
          </a:p>
        </p:txBody>
      </p:sp>
    </p:spTree>
    <p:extLst>
      <p:ext uri="{BB962C8B-B14F-4D97-AF65-F5344CB8AC3E}">
        <p14:creationId xmlns:p14="http://schemas.microsoft.com/office/powerpoint/2010/main" val="176902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043" y="266738"/>
            <a:ext cx="9404723" cy="140053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Confirmed Cases – Global </a:t>
            </a:r>
            <a:r>
              <a:rPr lang="en-US" dirty="0" smtClean="0"/>
              <a:t>(EDA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303" y="5300522"/>
            <a:ext cx="11241910" cy="14162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Similar to the US, the confirmed cases around the world </a:t>
            </a:r>
            <a:r>
              <a:rPr lang="en-US" dirty="0" smtClean="0">
                <a:solidFill>
                  <a:srgbClr val="FFC000"/>
                </a:solidFill>
              </a:rPr>
              <a:t>peaked in December and January of the following year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376"/>
          <a:stretch/>
        </p:blipFill>
        <p:spPr>
          <a:xfrm>
            <a:off x="769275" y="1168481"/>
            <a:ext cx="10776961" cy="39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043" y="266738"/>
            <a:ext cx="9404723" cy="140053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Confirmed Cases – Global </a:t>
            </a:r>
            <a:r>
              <a:rPr lang="en-US" dirty="0" smtClean="0"/>
              <a:t>(EDA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72" y="5129081"/>
            <a:ext cx="11778712" cy="18610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Despite India and China having higher populations than the US,</a:t>
            </a:r>
            <a:r>
              <a:rPr lang="en-US" dirty="0" smtClean="0">
                <a:solidFill>
                  <a:srgbClr val="FFC000"/>
                </a:solidFill>
              </a:rPr>
              <a:t> US still recorded highest number of confirmed cases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Why?  Inaccurate reporting? OR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          Not having test kits in the other countries?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57" y="1352264"/>
            <a:ext cx="10047881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354" y="448738"/>
            <a:ext cx="8825659" cy="938939"/>
          </a:xfrm>
        </p:spPr>
        <p:txBody>
          <a:bodyPr/>
          <a:lstStyle/>
          <a:p>
            <a:pPr algn="ctr"/>
            <a:r>
              <a:rPr lang="en-US" sz="4200" dirty="0" smtClean="0"/>
              <a:t>Creating a Map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784" t="44776" r="20797" b="12238"/>
          <a:stretch/>
        </p:blipFill>
        <p:spPr>
          <a:xfrm>
            <a:off x="382137" y="1849271"/>
            <a:ext cx="7233314" cy="402609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half" idx="2"/>
          </p:nvPr>
        </p:nvSpPr>
        <p:spPr>
          <a:xfrm>
            <a:off x="7615451" y="941696"/>
            <a:ext cx="3029803" cy="48313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</a:t>
            </a:r>
            <a:r>
              <a:rPr lang="en-US" dirty="0" err="1" smtClean="0"/>
              <a:t>ploty</a:t>
            </a:r>
            <a:r>
              <a:rPr lang="en-US" dirty="0" smtClean="0"/>
              <a:t> python library, data on prevalence for a given time frame was visualized.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Hovering over an area was able to show the number of cases in that area for the time frame.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heatmap</a:t>
            </a:r>
            <a:r>
              <a:rPr lang="en-US" dirty="0" smtClean="0"/>
              <a:t> results aligns with the results created by the bar chart from high to low cases in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2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2" y="80225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Confirmed Cases VS Deaths – Global (EDA)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40877" y="1274291"/>
            <a:ext cx="4359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51349" y="1404920"/>
            <a:ext cx="6240651" cy="5453080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World Population in 2022, 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China &gt; India &gt; </a:t>
            </a:r>
            <a:r>
              <a:rPr lang="en-US" sz="2000" dirty="0" smtClean="0">
                <a:sym typeface="Wingdings" panose="05000000000000000000" pitchFamily="2" charset="2"/>
              </a:rPr>
              <a:t>US</a:t>
            </a:r>
          </a:p>
          <a:p>
            <a:pPr marL="457200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Confirmed cases </a:t>
            </a:r>
            <a:r>
              <a:rPr lang="en-US" sz="2000" dirty="0" smtClean="0"/>
              <a:t>in 2022, </a:t>
            </a:r>
          </a:p>
          <a:p>
            <a:pPr marL="457200" lvl="1" indent="0">
              <a:buNone/>
            </a:pPr>
            <a:r>
              <a:rPr lang="en-US" sz="2000" dirty="0" smtClean="0"/>
              <a:t>US &gt; France &gt; Germany &gt;  India &gt;Italy</a:t>
            </a:r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Deaths </a:t>
            </a:r>
            <a:r>
              <a:rPr lang="en-US" sz="2000" dirty="0" smtClean="0"/>
              <a:t>in 2022,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US &gt; Russia &gt; India &gt; Brazil &gt; Mexico</a:t>
            </a:r>
            <a:endParaRPr lang="en-US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Why are the </a:t>
            </a:r>
            <a:r>
              <a:rPr lang="en-US" sz="2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confirmed cases and deaths</a:t>
            </a:r>
            <a:r>
              <a:rPr lang="en-US" sz="2000" dirty="0" smtClean="0">
                <a:sym typeface="Wingdings" panose="05000000000000000000" pitchFamily="2" charset="2"/>
              </a:rPr>
              <a:t> do </a:t>
            </a:r>
            <a:r>
              <a:rPr lang="en-US" sz="2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not align with world populations </a:t>
            </a:r>
            <a:r>
              <a:rPr lang="en-US" sz="2000" dirty="0" smtClean="0">
                <a:sym typeface="Wingdings" panose="05000000000000000000" pitchFamily="2" charset="2"/>
              </a:rPr>
              <a:t>in general? Better patient care ? OR  Inaccurate tracking? 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71" y="1463510"/>
            <a:ext cx="5684474" cy="2516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71" y="4225170"/>
            <a:ext cx="5684474" cy="23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4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043" y="266738"/>
            <a:ext cx="9404723" cy="140053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Global Death Rate in The Last 3 </a:t>
            </a:r>
            <a:r>
              <a:rPr lang="en-US" dirty="0" err="1" smtClean="0">
                <a:solidFill>
                  <a:schemeClr val="tx1"/>
                </a:solidFill>
              </a:rPr>
              <a:t>Yrs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72" y="5129081"/>
            <a:ext cx="11778712" cy="18610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Global death rate have come down over the last 3 years.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Even though total number of deaths in almost every country was higher in 2021 compared to 2020, the death rate in 2021 have come down significantly in certain regions.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54" y="1366191"/>
            <a:ext cx="9778300" cy="36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47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90254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1" y="1756903"/>
            <a:ext cx="8946541" cy="4195481"/>
          </a:xfrm>
        </p:spPr>
        <p:txBody>
          <a:bodyPr/>
          <a:lstStyle/>
          <a:p>
            <a:r>
              <a:rPr lang="en-US" dirty="0" smtClean="0"/>
              <a:t>Understanding the trends and patterns of new cases and help educate the general public, and have necessary supplies and equipment for the healthcare facilities.</a:t>
            </a:r>
          </a:p>
          <a:p>
            <a:r>
              <a:rPr lang="en-US" dirty="0" smtClean="0"/>
              <a:t> This is a project involving time forecasting future using prior data.</a:t>
            </a:r>
          </a:p>
          <a:p>
            <a:r>
              <a:rPr lang="en-US" dirty="0" smtClean="0"/>
              <a:t>Models used for the project:</a:t>
            </a:r>
          </a:p>
          <a:p>
            <a:pPr marL="0" indent="0">
              <a:buNone/>
            </a:pPr>
            <a:r>
              <a:rPr lang="en-US" dirty="0" smtClean="0"/>
              <a:t>	1. ARIMA model – Autoregressive Integrated Moving Average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SARIMA model – Seasonal ARIMA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97" y="3854644"/>
            <a:ext cx="4510673" cy="30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8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23199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802318" cy="419548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C000"/>
                </a:solidFill>
              </a:rPr>
              <a:t>Success</a:t>
            </a:r>
            <a:r>
              <a:rPr lang="en-US" sz="2400" dirty="0" smtClean="0"/>
              <a:t> of the project: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olidFill>
                  <a:srgbClr val="FFC000"/>
                </a:solidFill>
                <a:sym typeface="Wingdings" panose="05000000000000000000" pitchFamily="2" charset="2"/>
              </a:rPr>
              <a:t>Lowest RMSE</a:t>
            </a:r>
            <a:r>
              <a:rPr lang="en-US" sz="2400" dirty="0" smtClean="0">
                <a:sym typeface="Wingdings" panose="05000000000000000000" pitchFamily="2" charset="2"/>
              </a:rPr>
              <a:t> (root mean square error)</a:t>
            </a:r>
          </a:p>
          <a:p>
            <a:pPr marL="0" indent="0">
              <a:buNone/>
            </a:pPr>
            <a:endParaRPr lang="en-US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 smtClean="0"/>
              <a:t>“A </a:t>
            </a:r>
            <a:r>
              <a:rPr lang="en-US" sz="2400" dirty="0"/>
              <a:t>low RMSE value indicates that the simulated and observed data are close to each other showing a </a:t>
            </a:r>
            <a:r>
              <a:rPr lang="en-US" sz="2400" dirty="0">
                <a:solidFill>
                  <a:srgbClr val="FFC000"/>
                </a:solidFill>
              </a:rPr>
              <a:t>better </a:t>
            </a:r>
            <a:r>
              <a:rPr lang="en-US" sz="2400" dirty="0" smtClean="0">
                <a:solidFill>
                  <a:srgbClr val="FFC000"/>
                </a:solidFill>
              </a:rPr>
              <a:t>accuracy”</a:t>
            </a:r>
            <a:endParaRPr lang="en-US" sz="2400" dirty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59" y="4150658"/>
            <a:ext cx="37052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1" y="695735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9403742" cy="419548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Looking at the past data and the patterns, can we predict new cases and deaths associated with COVID-19 for the next 6 months?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15" y="3540142"/>
            <a:ext cx="5416514" cy="27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4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82" y="59871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Why Choose ARIMA Model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Works with data on a time frame. </a:t>
            </a:r>
            <a:endParaRPr lang="en-US" dirty="0"/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Auto regression : Looks at data from past periods, p, when making predictions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Moving average : Future predictions are also made looking at the errors of the prior values, q.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Integration of past values and errors of prior values, d. </a:t>
            </a: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272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82" y="59871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Why Choose SARIMA Model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85582" y="1774244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SARIMA - an </a:t>
            </a:r>
            <a:r>
              <a:rPr lang="en-US" dirty="0"/>
              <a:t>extension of </a:t>
            </a:r>
            <a:r>
              <a:rPr lang="en-US" dirty="0" smtClean="0"/>
              <a:t>ARIMA.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It explicitly supports </a:t>
            </a:r>
            <a:r>
              <a:rPr lang="en-US" dirty="0"/>
              <a:t>univariate time series data with a seasonal component</a:t>
            </a:r>
            <a:r>
              <a:rPr lang="en-US" dirty="0" smtClean="0"/>
              <a:t>.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ARIMA does not support seasonal data, SARIMA does.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Auto regression : Looks at data from past periods, p, when making predictions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Moving average : Future predictions are also made looking at the errors of the prior values, q.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Integration of past values and errors of prior values, d.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63584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428" y="391333"/>
            <a:ext cx="8825659" cy="1000933"/>
          </a:xfrm>
        </p:spPr>
        <p:txBody>
          <a:bodyPr/>
          <a:lstStyle/>
          <a:p>
            <a:pPr algn="ctr"/>
            <a:r>
              <a:rPr lang="en-US" sz="4200" dirty="0" smtClean="0"/>
              <a:t>Implementing </a:t>
            </a:r>
            <a:r>
              <a:rPr lang="en-US" sz="4200" dirty="0"/>
              <a:t>ARIMA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0930" y="1611824"/>
            <a:ext cx="10957302" cy="4636575"/>
          </a:xfrm>
          <a:prstGeom prst="rect">
            <a:avLst/>
          </a:prstGeom>
        </p:spPr>
        <p:txBody>
          <a:bodyPr numCol="2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Checking for Stationary and Non Stationary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 showing cases of just individual months – stationary</a:t>
            </a:r>
          </a:p>
          <a:p>
            <a:r>
              <a:rPr lang="en-US" dirty="0" smtClean="0"/>
              <a:t> Showing data up to a specific month - non-stationary</a:t>
            </a:r>
          </a:p>
          <a:p>
            <a:r>
              <a:rPr lang="en-US" dirty="0" smtClean="0"/>
              <a:t>the value obtained through the Dicky Fuller test confirms this.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Value &lt; 0.05 is stationary</a:t>
            </a:r>
            <a:endParaRPr lang="en-US" dirty="0"/>
          </a:p>
          <a:p>
            <a:endParaRPr lang="en-US" sz="2400" dirty="0"/>
          </a:p>
          <a:p>
            <a:pPr marL="0" indent="0">
              <a:buFont typeface="Wingdings 3" charset="2"/>
              <a:buNone/>
            </a:pP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5" y="2592091"/>
            <a:ext cx="4663198" cy="343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85" y="5297545"/>
            <a:ext cx="6037955" cy="661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685" y="4310466"/>
            <a:ext cx="6434164" cy="6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193" y="468085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Implementing ARIMA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9269" y="1345474"/>
            <a:ext cx="9370583" cy="45589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Goal: </a:t>
            </a:r>
            <a:r>
              <a:rPr lang="en-US" dirty="0" smtClean="0">
                <a:sym typeface="Wingdings" panose="05000000000000000000" pitchFamily="2" charset="2"/>
              </a:rPr>
              <a:t>Find the best p, d, q order which gives the lowest RMSE.</a:t>
            </a:r>
          </a:p>
          <a:p>
            <a:pPr marL="0" indent="0">
              <a:buFont typeface="Wingdings 3" charset="2"/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1. Split data to train (70% of total data), test (30% of total data) datasets.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2. Give a range of value combinations for p, d, q and try different combinations using </a:t>
            </a:r>
            <a:r>
              <a:rPr lang="en-US" dirty="0" err="1" smtClean="0">
                <a:sym typeface="Wingdings" panose="05000000000000000000" pitchFamily="2" charset="2"/>
              </a:rPr>
              <a:t>itertools</a:t>
            </a:r>
            <a:r>
              <a:rPr lang="en-US" dirty="0" smtClean="0">
                <a:sym typeface="Wingdings" panose="05000000000000000000" pitchFamily="2" charset="2"/>
              </a:rPr>
              <a:t> .</a:t>
            </a:r>
          </a:p>
          <a:p>
            <a:pPr marL="400050" lvl="1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p = </a:t>
            </a:r>
            <a:r>
              <a:rPr lang="en-US" dirty="0" err="1" smtClean="0">
                <a:sym typeface="Wingdings" panose="05000000000000000000" pitchFamily="2" charset="2"/>
              </a:rPr>
              <a:t>np.arange</a:t>
            </a:r>
            <a:r>
              <a:rPr lang="en-US" dirty="0" smtClean="0">
                <a:sym typeface="Wingdings" panose="05000000000000000000" pitchFamily="2" charset="2"/>
              </a:rPr>
              <a:t>(0,8)</a:t>
            </a:r>
          </a:p>
          <a:p>
            <a:pPr marL="400050" lvl="1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d = </a:t>
            </a:r>
            <a:r>
              <a:rPr lang="en-US" dirty="0" err="1" smtClean="0">
                <a:sym typeface="Wingdings" panose="05000000000000000000" pitchFamily="2" charset="2"/>
              </a:rPr>
              <a:t>np.arange</a:t>
            </a:r>
            <a:r>
              <a:rPr lang="en-US" dirty="0" smtClean="0">
                <a:sym typeface="Wingdings" panose="05000000000000000000" pitchFamily="2" charset="2"/>
              </a:rPr>
              <a:t>(0,2)</a:t>
            </a:r>
          </a:p>
          <a:p>
            <a:pPr marL="400050" lvl="1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q = </a:t>
            </a:r>
            <a:r>
              <a:rPr lang="en-US" dirty="0" err="1" smtClean="0">
                <a:sym typeface="Wingdings" panose="05000000000000000000" pitchFamily="2" charset="2"/>
              </a:rPr>
              <a:t>np.arange</a:t>
            </a:r>
            <a:r>
              <a:rPr lang="en-US" dirty="0" smtClean="0">
                <a:sym typeface="Wingdings" panose="05000000000000000000" pitchFamily="2" charset="2"/>
              </a:rPr>
              <a:t>(0,8)</a:t>
            </a:r>
          </a:p>
          <a:p>
            <a:pPr marL="400050" lvl="1" indent="0">
              <a:buFont typeface="Wingdings 3" charset="2"/>
              <a:buNone/>
            </a:pPr>
            <a:r>
              <a:rPr lang="en-US" dirty="0" err="1" smtClean="0">
                <a:sym typeface="Wingdings" panose="05000000000000000000" pitchFamily="2" charset="2"/>
              </a:rPr>
              <a:t>Pdq_combos</a:t>
            </a:r>
            <a:r>
              <a:rPr lang="en-US" dirty="0" smtClean="0">
                <a:sym typeface="Wingdings" panose="05000000000000000000" pitchFamily="2" charset="2"/>
              </a:rPr>
              <a:t> = list(</a:t>
            </a:r>
            <a:r>
              <a:rPr lang="en-US" dirty="0" err="1" smtClean="0">
                <a:sym typeface="Wingdings" panose="05000000000000000000" pitchFamily="2" charset="2"/>
              </a:rPr>
              <a:t>itertools.product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p,d,q</a:t>
            </a:r>
            <a:r>
              <a:rPr lang="en-US" dirty="0" smtClean="0">
                <a:sym typeface="Wingdings" panose="05000000000000000000" pitchFamily="2" charset="2"/>
              </a:rPr>
              <a:t>))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3. Try each </a:t>
            </a:r>
            <a:r>
              <a:rPr lang="en-US" dirty="0" err="1" smtClean="0">
                <a:sym typeface="Wingdings" panose="05000000000000000000" pitchFamily="2" charset="2"/>
              </a:rPr>
              <a:t>p,d,q</a:t>
            </a:r>
            <a:r>
              <a:rPr lang="en-US" dirty="0" smtClean="0">
                <a:sym typeface="Wingdings" panose="05000000000000000000" pitchFamily="2" charset="2"/>
              </a:rPr>
              <a:t> combination and save the RMSE associated with each combination to a file.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err="1" smtClean="0">
                <a:sym typeface="Wingdings" panose="05000000000000000000" pitchFamily="2" charset="2"/>
              </a:rPr>
              <a:t>rmse</a:t>
            </a:r>
            <a:r>
              <a:rPr lang="en-US" dirty="0" smtClean="0">
                <a:sym typeface="Wingdings" panose="05000000000000000000" pitchFamily="2" charset="2"/>
              </a:rPr>
              <a:t> = </a:t>
            </a:r>
            <a:r>
              <a:rPr lang="en-US" dirty="0" err="1" smtClean="0">
                <a:sym typeface="Wingdings" panose="05000000000000000000" pitchFamily="2" charset="2"/>
              </a:rPr>
              <a:t>np.sqrt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mean_squared_error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test_data</a:t>
            </a:r>
            <a:r>
              <a:rPr lang="en-US" dirty="0" smtClean="0">
                <a:sym typeface="Wingdings" panose="05000000000000000000" pitchFamily="2" charset="2"/>
              </a:rPr>
              <a:t>, predictions)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16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82" y="59871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Turning ARIMA Continues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9270" y="1689462"/>
            <a:ext cx="9370583" cy="45589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4. Find the order with the lowest RMSE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	results[‘RMSE’].</a:t>
            </a:r>
            <a:r>
              <a:rPr lang="en-US" dirty="0" err="1" smtClean="0">
                <a:sym typeface="Wingdings" panose="05000000000000000000" pitchFamily="2" charset="2"/>
              </a:rPr>
              <a:t>idxmin</a:t>
            </a:r>
            <a:r>
              <a:rPr lang="en-US" dirty="0" smtClean="0">
                <a:sym typeface="Wingdings" panose="05000000000000000000" pitchFamily="2" charset="2"/>
              </a:rPr>
              <a:t>(), results[‘RMSE’].min()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5. Training the data using the order for </a:t>
            </a:r>
            <a:r>
              <a:rPr lang="en-US" dirty="0" err="1" smtClean="0">
                <a:sym typeface="Wingdings" panose="05000000000000000000" pitchFamily="2" charset="2"/>
              </a:rPr>
              <a:t>p,d,q</a:t>
            </a:r>
            <a:r>
              <a:rPr lang="en-US" dirty="0" smtClean="0">
                <a:sym typeface="Wingdings" panose="05000000000000000000" pitchFamily="2" charset="2"/>
              </a:rPr>
              <a:t> which gives the lowest RMSE.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	model = ARIMA(</a:t>
            </a:r>
            <a:r>
              <a:rPr lang="en-US" dirty="0" err="1" smtClean="0">
                <a:sym typeface="Wingdings" panose="05000000000000000000" pitchFamily="2" charset="2"/>
              </a:rPr>
              <a:t>train_data</a:t>
            </a:r>
            <a:r>
              <a:rPr lang="en-US" dirty="0" smtClean="0">
                <a:sym typeface="Wingdings" panose="05000000000000000000" pitchFamily="2" charset="2"/>
              </a:rPr>
              <a:t>, order = </a:t>
            </a:r>
            <a:r>
              <a:rPr lang="en-US" dirty="0" err="1" smtClean="0">
                <a:sym typeface="Wingdings" panose="05000000000000000000" pitchFamily="2" charset="2"/>
              </a:rPr>
              <a:t>p,d,q</a:t>
            </a:r>
            <a:r>
              <a:rPr lang="en-US" dirty="0" smtClean="0">
                <a:sym typeface="Wingdings" panose="05000000000000000000" pitchFamily="2" charset="2"/>
              </a:rPr>
              <a:t>).fit()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6. Make predictions using this new model with the parameters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predictions = </a:t>
            </a:r>
            <a:r>
              <a:rPr lang="en-US" dirty="0" err="1" smtClean="0">
                <a:sym typeface="Wingdings" panose="05000000000000000000" pitchFamily="2" charset="2"/>
              </a:rPr>
              <a:t>model.predict</a:t>
            </a:r>
            <a:r>
              <a:rPr lang="en-US" dirty="0" smtClean="0">
                <a:sym typeface="Wingdings" panose="05000000000000000000" pitchFamily="2" charset="2"/>
              </a:rPr>
              <a:t>(start = .., end = ..)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7.  Visualize the training data, test data and predictions in a plot.</a:t>
            </a: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933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594" y="360553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Results of ARIMA Model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/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2738" y="4915348"/>
            <a:ext cx="556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= (1, 2, 0)</a:t>
            </a:r>
          </a:p>
          <a:p>
            <a:r>
              <a:rPr lang="en-US" dirty="0" smtClean="0"/>
              <a:t>The predictions are done on monthly confirmed cases in California.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18237" y="48183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Order = (0, 0, 8) </a:t>
            </a:r>
          </a:p>
          <a:p>
            <a:r>
              <a:rPr lang="en-US" dirty="0" smtClean="0"/>
              <a:t>Predictions </a:t>
            </a:r>
            <a:r>
              <a:rPr lang="en-US" dirty="0"/>
              <a:t>are done on </a:t>
            </a:r>
            <a:r>
              <a:rPr lang="en-US" dirty="0" smtClean="0"/>
              <a:t>monthly deaths in California.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80" y="1324361"/>
            <a:ext cx="5334000" cy="34004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243" y="5991595"/>
            <a:ext cx="11049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Predictions made on US deaths for the 3 months into the future is more accurate than the new cases for the next 3 months. 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8" y="1312992"/>
            <a:ext cx="5208040" cy="34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594" y="29699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Results of ARIMA Model</a:t>
            </a:r>
            <a:endParaRPr lang="en-US" sz="4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/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12574" y="4793904"/>
            <a:ext cx="556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= (1, 2, 4)</a:t>
            </a:r>
          </a:p>
          <a:p>
            <a:r>
              <a:rPr lang="en-US" dirty="0" smtClean="0"/>
              <a:t>The predictions are done on monthly confirmed cases in Italy.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6000" y="48087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Order = (3, 1, 7) </a:t>
            </a:r>
          </a:p>
          <a:p>
            <a:r>
              <a:rPr lang="en-US" dirty="0" smtClean="0"/>
              <a:t>Predictions </a:t>
            </a:r>
            <a:r>
              <a:rPr lang="en-US" dirty="0"/>
              <a:t>are done on </a:t>
            </a:r>
            <a:r>
              <a:rPr lang="en-US" dirty="0" smtClean="0"/>
              <a:t> monthly deaths in Italy.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37" y="1409699"/>
            <a:ext cx="53435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3" y="1409699"/>
            <a:ext cx="5114925" cy="3276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2574" y="5934670"/>
            <a:ext cx="11049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Similar to the predictions made on US, global deaths for the 3 months into the future is more accurate than the new cases for the next 3 months. 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46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25" y="967353"/>
            <a:ext cx="8825659" cy="938939"/>
          </a:xfrm>
        </p:spPr>
        <p:txBody>
          <a:bodyPr/>
          <a:lstStyle/>
          <a:p>
            <a:pPr algn="ctr"/>
            <a:r>
              <a:rPr lang="en-US" sz="4200" dirty="0" smtClean="0"/>
              <a:t>Evaluating The Model</a:t>
            </a:r>
            <a:endParaRPr lang="en-US" sz="4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18425" y="2097361"/>
            <a:ext cx="8825659" cy="22016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was successful in forecasting the deaths data set better than the prevalence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could be due to the significant spike in new cases in the first quarter of 2022 which the model was not trained 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Extrapolation possibly caused the error in forecasting new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9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82" y="59871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SARIMA Model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/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03311" y="2205318"/>
            <a:ext cx="92513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 3" charset="2"/>
              <a:buAutoNum type="arabicPeriod"/>
            </a:pPr>
            <a:r>
              <a:rPr lang="en-US" dirty="0"/>
              <a:t>Works with data on a time frame. 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Auto </a:t>
            </a:r>
            <a:r>
              <a:rPr lang="en-US" dirty="0"/>
              <a:t>regression : Looks at data from past periods, p, when making predictions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Moving average : Future predictions are also made looking at the errors of the prior values, q.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Integration of past values and errors of prior values, d. </a:t>
            </a:r>
            <a:endParaRPr lang="en-US" dirty="0" smtClean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95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194" y="400075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SARIMA Results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95582" y="245889"/>
            <a:ext cx="3744523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98015" y="5796927"/>
            <a:ext cx="9757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Similar to ARIMA model, forecasting using a model that has not seen the spike in data (extrapolation) could be the reason for results.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31" y="1431650"/>
            <a:ext cx="74485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7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It’s Important to Predict Incidents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According to WHO, there are </a:t>
            </a:r>
            <a:r>
              <a:rPr lang="en-US" dirty="0" smtClean="0">
                <a:solidFill>
                  <a:srgbClr val="FFC000"/>
                </a:solidFill>
              </a:rPr>
              <a:t>over 455 millions of confirmed </a:t>
            </a:r>
            <a:r>
              <a:rPr lang="en-US" dirty="0" smtClean="0"/>
              <a:t>COVID-19 cases and </a:t>
            </a:r>
            <a:r>
              <a:rPr lang="en-US" dirty="0" smtClean="0">
                <a:solidFill>
                  <a:srgbClr val="FFC000"/>
                </a:solidFill>
              </a:rPr>
              <a:t>6.04 million related deaths </a:t>
            </a:r>
            <a:r>
              <a:rPr lang="en-US" dirty="0" smtClean="0"/>
              <a:t>in the world.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Forecasting help </a:t>
            </a:r>
            <a:r>
              <a:rPr lang="en-US" dirty="0" smtClean="0">
                <a:solidFill>
                  <a:srgbClr val="FFC000"/>
                </a:solidFill>
              </a:rPr>
              <a:t>prepare</a:t>
            </a:r>
            <a:r>
              <a:rPr lang="en-US" dirty="0" smtClean="0"/>
              <a:t> for the future needs.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Brainstorm solutions</a:t>
            </a:r>
            <a:r>
              <a:rPr lang="en-US" dirty="0" smtClean="0"/>
              <a:t> to minimize the cases with the subject matter experts and authorities.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Educate the public </a:t>
            </a:r>
            <a:r>
              <a:rPr lang="en-US" dirty="0" smtClean="0"/>
              <a:t>on best practices ways to minimize cases.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534" y="3186705"/>
            <a:ext cx="2785466" cy="41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5662" y="485127"/>
            <a:ext cx="8825659" cy="938939"/>
          </a:xfrm>
        </p:spPr>
        <p:txBody>
          <a:bodyPr/>
          <a:lstStyle/>
          <a:p>
            <a:pPr algn="ctr"/>
            <a:r>
              <a:rPr lang="en-US" sz="4200" dirty="0" smtClean="0"/>
              <a:t>Summary of The Project</a:t>
            </a:r>
            <a:endParaRPr lang="en-US" sz="4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3568" y="1424066"/>
            <a:ext cx="11733652" cy="5216577"/>
          </a:xfrm>
          <a:prstGeom prst="rect">
            <a:avLst/>
          </a:prstGeom>
        </p:spPr>
        <p:txBody>
          <a:bodyPr numCol="2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b="1" dirty="0" smtClean="0"/>
              <a:t>Problem</a:t>
            </a:r>
          </a:p>
          <a:p>
            <a:pPr lvl="1"/>
            <a:r>
              <a:rPr lang="en-US" dirty="0" smtClean="0"/>
              <a:t>Looking at given clinical data, can we forecast the new cases of COVID-19 and related deaths?</a:t>
            </a:r>
          </a:p>
          <a:p>
            <a:pPr lvl="1"/>
            <a:endParaRPr lang="en-US" dirty="0" smtClean="0"/>
          </a:p>
          <a:p>
            <a:r>
              <a:rPr lang="en-US" sz="1800" b="1" dirty="0" smtClean="0"/>
              <a:t>Findings</a:t>
            </a:r>
          </a:p>
          <a:p>
            <a:pPr lvl="1"/>
            <a:r>
              <a:rPr lang="en-US" sz="1600" b="1" dirty="0" smtClean="0"/>
              <a:t>New cases of COVID-19 infections and related deaths seem to spike at the end of each year, leading to January and February of the next year.</a:t>
            </a:r>
          </a:p>
          <a:p>
            <a:pPr marL="857250" lvl="2" indent="0">
              <a:buNone/>
            </a:pPr>
            <a:r>
              <a:rPr lang="en-US" sz="1400" b="1" dirty="0" smtClean="0"/>
              <a:t>- Could it be due to more testing, more gatherings or both?</a:t>
            </a:r>
          </a:p>
          <a:p>
            <a:pPr lvl="1"/>
            <a:r>
              <a:rPr lang="en-US" sz="1600" b="1" dirty="0" smtClean="0"/>
              <a:t>The mortality rate related to COVID-19 of seems to be coming down in a consistent rate each year.</a:t>
            </a:r>
          </a:p>
          <a:p>
            <a:pPr lvl="2" indent="-285750">
              <a:buFontTx/>
              <a:buChar char="-"/>
            </a:pPr>
            <a:r>
              <a:rPr lang="en-US" sz="1400" b="1" dirty="0" smtClean="0"/>
              <a:t>Is it because of new variances with lower mortality rate or are the healthc</a:t>
            </a:r>
            <a:r>
              <a:rPr lang="en-US" sz="1400" b="1" dirty="0" smtClean="0"/>
              <a:t>are providers have better understanding on treating patients, or both?</a:t>
            </a:r>
          </a:p>
          <a:p>
            <a:pPr marL="857250" lvl="2" indent="0">
              <a:buNone/>
            </a:pPr>
            <a:endParaRPr lang="en-US" sz="1400" b="1" dirty="0" smtClean="0"/>
          </a:p>
          <a:p>
            <a:pPr lvl="1"/>
            <a:r>
              <a:rPr lang="en-US" sz="1600" b="1" dirty="0"/>
              <a:t>US has the 3</a:t>
            </a:r>
            <a:r>
              <a:rPr lang="en-US" sz="1600" b="1" baseline="30000" dirty="0"/>
              <a:t>rd</a:t>
            </a:r>
            <a:r>
              <a:rPr lang="en-US" sz="1600" b="1" dirty="0"/>
              <a:t> largest population in the world, less than quarter of the population of India or China. Yet, the US has the highest number of reported new cases and deaths.</a:t>
            </a:r>
          </a:p>
          <a:p>
            <a:pPr marL="857250" lvl="2" indent="0">
              <a:buNone/>
            </a:pPr>
            <a:r>
              <a:rPr lang="en-US" sz="1400" b="1" dirty="0" smtClean="0"/>
              <a:t>- </a:t>
            </a:r>
            <a:r>
              <a:rPr lang="en-US" sz="1400" b="1" dirty="0"/>
              <a:t>Is it is a true representation or error in data gathering? </a:t>
            </a:r>
          </a:p>
          <a:p>
            <a:pPr marL="457200" lvl="1" indent="0">
              <a:buNone/>
            </a:pPr>
            <a:endParaRPr lang="en-US" sz="1600" b="1" dirty="0" smtClean="0"/>
          </a:p>
          <a:p>
            <a:r>
              <a:rPr lang="en-US" sz="1800" b="1" dirty="0" smtClean="0"/>
              <a:t>Results</a:t>
            </a:r>
          </a:p>
          <a:p>
            <a:pPr lvl="1"/>
            <a:r>
              <a:rPr lang="en-US" sz="1600" b="1" dirty="0" smtClean="0"/>
              <a:t>Both ARIMA and SARIMA were able to forecast deaths related to COVID-19 for both the US population and the world accurately.</a:t>
            </a:r>
          </a:p>
          <a:p>
            <a:pPr lvl="1"/>
            <a:r>
              <a:rPr lang="en-US" sz="1600" b="1" dirty="0" smtClean="0"/>
              <a:t>However, the new instances were not forecasted accurately</a:t>
            </a:r>
          </a:p>
          <a:p>
            <a:pPr lvl="2"/>
            <a:r>
              <a:rPr lang="en-US" sz="1400" b="1" dirty="0" smtClean="0"/>
              <a:t>There was a large spike in new cases in </a:t>
            </a:r>
            <a:r>
              <a:rPr lang="en-US" sz="1400" b="1" dirty="0" smtClean="0"/>
              <a:t>at the beginning of 2022. The model has not been trained on such data. Therefore, it could not predict the spike : </a:t>
            </a:r>
            <a:r>
              <a:rPr lang="en-US" sz="1400" b="1" dirty="0" smtClean="0">
                <a:solidFill>
                  <a:srgbClr val="FFC000"/>
                </a:solidFill>
              </a:rPr>
              <a:t> Extrapolation </a:t>
            </a:r>
            <a:endParaRPr lang="en-US" sz="1400" b="1" dirty="0" smtClean="0">
              <a:solidFill>
                <a:srgbClr val="FFC000"/>
              </a:solidFill>
            </a:endParaRPr>
          </a:p>
          <a:p>
            <a:pPr lvl="1"/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979449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200" dirty="0" smtClean="0"/>
              <a:t>Areas for Improvement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356" y="1466335"/>
            <a:ext cx="10725666" cy="4831491"/>
          </a:xfrm>
        </p:spPr>
        <p:txBody>
          <a:bodyPr>
            <a:noAutofit/>
          </a:bodyPr>
          <a:lstStyle/>
          <a:p>
            <a:r>
              <a:rPr lang="en-US" sz="1600" dirty="0" smtClean="0"/>
              <a:t>Finding a better way train data to avoid errors caused by extrapolation –  Model was trained on one set of data which had a consistent pattern. Then it was tested on an inconsistent dataset which had an unexpectedly spiked dataset which would result in errors in making predictions. – </a:t>
            </a:r>
            <a:r>
              <a:rPr lang="en-US" sz="1600" dirty="0" smtClean="0">
                <a:solidFill>
                  <a:srgbClr val="FFC000"/>
                </a:solidFill>
              </a:rPr>
              <a:t>Avoid extrapolation</a:t>
            </a:r>
          </a:p>
          <a:p>
            <a:endParaRPr lang="en-US" sz="1600" dirty="0" smtClean="0"/>
          </a:p>
          <a:p>
            <a:r>
              <a:rPr lang="en-US" sz="1600" dirty="0" smtClean="0"/>
              <a:t>Conduct further research to understand why there is such a small ratio gap in total populations and new reported cases of COVID-19 in the US compared to India and China. </a:t>
            </a:r>
          </a:p>
          <a:p>
            <a:endParaRPr lang="en-US" sz="1600" dirty="0" smtClean="0"/>
          </a:p>
          <a:p>
            <a:r>
              <a:rPr lang="en-US" sz="1600" dirty="0" smtClean="0"/>
              <a:t>Gather more information as to the percentage of tests administered in each country to understand the contradictory results in instances of COVID-19 cases.</a:t>
            </a:r>
          </a:p>
          <a:p>
            <a:endParaRPr lang="en-US" sz="1600" dirty="0" smtClean="0"/>
          </a:p>
          <a:p>
            <a:r>
              <a:rPr lang="en-US" sz="1600" dirty="0" smtClean="0"/>
              <a:t>Gather more insight into what criteria were used when classifying deaths related to COVID-19. </a:t>
            </a:r>
          </a:p>
          <a:p>
            <a:pPr marL="400050" lvl="1" indent="0">
              <a:buNone/>
            </a:pPr>
            <a:r>
              <a:rPr lang="en-US" sz="1600" dirty="0" smtClean="0"/>
              <a:t>E.g.: If a patient which a history of chronic heart failure was hospitalized for coronary embolism and he/she gets routinely checked for COVID-19 gets positive results, and even though he/she dies from coronary embolism, could it be classified as a COVID-19 related death? </a:t>
            </a:r>
            <a:r>
              <a:rPr lang="en-US" sz="1600" smtClean="0"/>
              <a:t>If so, do </a:t>
            </a:r>
            <a:r>
              <a:rPr lang="en-US" sz="1600" dirty="0" smtClean="0"/>
              <a:t>all countries have the same guidelines for classifications under COVID-19?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41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921" y="2424194"/>
            <a:ext cx="9383893" cy="2194301"/>
          </a:xfrm>
        </p:spPr>
        <p:txBody>
          <a:bodyPr/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you!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4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for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Original data for this project came from Johns Hopkins Center for Systems Science and Engineering page in GitHub at </a:t>
            </a:r>
            <a:r>
              <a:rPr lang="en-US" dirty="0">
                <a:hlinkClick r:id="rId2"/>
              </a:rPr>
              <a:t>https://github.com/CSSEGISandData/COVID-19/tree/master/csse_covid_19_data/csse_covid_19_time_series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9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Cleaning and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65962"/>
            <a:ext cx="10086464" cy="5014232"/>
          </a:xfrm>
        </p:spPr>
        <p:txBody>
          <a:bodyPr numCol="2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5 different files: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 Confirmed cases in the US US.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Deaths in the US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Confirmed Cases Globally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Deaths in the US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Recovered in the 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Dropped unnecessary columns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for easy </a:t>
            </a:r>
            <a:r>
              <a:rPr lang="en-US" dirty="0">
                <a:sym typeface="Wingdings" panose="05000000000000000000" pitchFamily="2" charset="2"/>
              </a:rPr>
              <a:t>data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Renamed columns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for easier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Calculated case totals by the state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understand the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Formatted the date column  Apply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Created separate monthly and yearly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Using .</a:t>
            </a:r>
            <a:r>
              <a:rPr lang="en-US" dirty="0" err="1" smtClean="0">
                <a:sym typeface="Wingdings" panose="05000000000000000000" pitchFamily="2" charset="2"/>
              </a:rPr>
              <a:t>dff</a:t>
            </a:r>
            <a:r>
              <a:rPr lang="en-US" dirty="0" smtClean="0">
                <a:sym typeface="Wingdings" panose="05000000000000000000" pitchFamily="2" charset="2"/>
              </a:rPr>
              <a:t>() function, isolated the daily occurrences, instead of, up to date occurrences.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6"/>
          <a:stretch/>
        </p:blipFill>
        <p:spPr>
          <a:xfrm>
            <a:off x="9048750" y="4516322"/>
            <a:ext cx="3143250" cy="2163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0638"/>
          <a:stretch/>
        </p:blipFill>
        <p:spPr>
          <a:xfrm>
            <a:off x="6652972" y="4390054"/>
            <a:ext cx="1979584" cy="20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1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Exploratory Data Analysis (EDA)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41459"/>
            <a:ext cx="6553200" cy="2571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4046409"/>
            <a:ext cx="6553200" cy="26384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01179" y="1329522"/>
            <a:ext cx="457816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Observation:</a:t>
            </a:r>
          </a:p>
          <a:p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Dec, Jan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highest confirmed cases </a:t>
            </a:r>
            <a:r>
              <a:rPr lang="en-US" dirty="0" smtClean="0">
                <a:sym typeface="Wingdings" panose="05000000000000000000" pitchFamily="2" charset="2"/>
              </a:rPr>
              <a:t> US and Globally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Spike in winter 2021&gt; 2020 both in the US and globally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Explanation: </a:t>
            </a:r>
          </a:p>
          <a:p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People gather more due to holidays?</a:t>
            </a:r>
          </a:p>
          <a:p>
            <a:pPr lvl="1"/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testing done during holidays?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Both?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0" y="5133703"/>
            <a:ext cx="1551131" cy="15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6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561" y="452718"/>
            <a:ext cx="9404723" cy="914122"/>
          </a:xfrm>
        </p:spPr>
        <p:txBody>
          <a:bodyPr/>
          <a:lstStyle/>
          <a:p>
            <a:pPr algn="ctr"/>
            <a:r>
              <a:rPr lang="en-US" sz="3600" dirty="0" smtClean="0"/>
              <a:t>New Cases in The US Each Year (EDA)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686102" y="5104895"/>
            <a:ext cx="9807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Confirmed cases US in 2021 &gt;2020    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  1.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Not a true representation ? </a:t>
            </a:r>
          </a:p>
          <a:p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    </a:t>
            </a:r>
            <a:r>
              <a:rPr lang="en-US" dirty="0" smtClean="0">
                <a:sym typeface="Wingdings" panose="05000000000000000000" pitchFamily="2" charset="2"/>
              </a:rPr>
              <a:t>2.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No tests were available at the beginning of the pandemic? </a:t>
            </a:r>
          </a:p>
          <a:p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    </a:t>
            </a:r>
            <a:r>
              <a:rPr lang="en-US" dirty="0" smtClean="0">
                <a:sym typeface="Wingdings" panose="05000000000000000000" pitchFamily="2" charset="2"/>
              </a:rPr>
              <a:t>3.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2021 had a different variant with higher transmissibility?</a:t>
            </a:r>
          </a:p>
          <a:p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   </a:t>
            </a:r>
            <a:r>
              <a:rPr lang="en-US" dirty="0" smtClean="0">
                <a:sym typeface="Wingdings" panose="05000000000000000000" pitchFamily="2" charset="2"/>
              </a:rPr>
              <a:t> 4.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All?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29" y="1366840"/>
            <a:ext cx="10861204" cy="3646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29" y="5467544"/>
            <a:ext cx="2036536" cy="9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2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47" y="382348"/>
            <a:ext cx="9404723" cy="914122"/>
          </a:xfrm>
        </p:spPr>
        <p:txBody>
          <a:bodyPr/>
          <a:lstStyle/>
          <a:p>
            <a:pPr algn="ctr"/>
            <a:r>
              <a:rPr lang="en-US" sz="3600" dirty="0" smtClean="0"/>
              <a:t>Deaths in The US Each Year (EDA)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475628" y="5224528"/>
            <a:ext cx="111888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Deaths caused  in the US in 2021 &gt;2020</a:t>
            </a:r>
            <a:endParaRPr lang="en-US" dirty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Confirmed cases in many states, especially in CA by march 2022 is already higher than that of 2021 , but low death rate </a:t>
            </a: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A new variant with high transmissibility and low mortality rate?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OR not a data collection error?</a:t>
            </a:r>
            <a:endParaRPr lang="en-US" dirty="0" smtClean="0">
              <a:solidFill>
                <a:srgbClr val="FFC000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4" y="1296470"/>
            <a:ext cx="10884628" cy="36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362" y="282901"/>
            <a:ext cx="9404723" cy="1400530"/>
          </a:xfrm>
        </p:spPr>
        <p:txBody>
          <a:bodyPr/>
          <a:lstStyle/>
          <a:p>
            <a:pPr algn="ctr"/>
            <a:r>
              <a:rPr lang="en-US" sz="3600" dirty="0" smtClean="0"/>
              <a:t>10 States with The Highest Number of New Cases in the US (EDA)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94112" y="5319117"/>
            <a:ext cx="1145212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CA </a:t>
            </a:r>
            <a:r>
              <a:rPr lang="en-US" sz="2000" dirty="0" smtClean="0"/>
              <a:t>has the </a:t>
            </a:r>
            <a:r>
              <a:rPr lang="en-US" sz="2000" dirty="0" smtClean="0">
                <a:solidFill>
                  <a:srgbClr val="FFC000"/>
                </a:solidFill>
              </a:rPr>
              <a:t>highest </a:t>
            </a:r>
            <a:r>
              <a:rPr lang="en-US" sz="2000" dirty="0" smtClean="0"/>
              <a:t>confirmed cases, followed by TX and FL </a:t>
            </a:r>
            <a:r>
              <a:rPr lang="en-US" sz="2000" dirty="0" smtClean="0">
                <a:sym typeface="Wingdings" panose="05000000000000000000" pitchFamily="2" charset="2"/>
              </a:rPr>
              <a:t>respectively, </a:t>
            </a:r>
            <a:r>
              <a:rPr lang="en-US" sz="2000" dirty="0">
                <a:sym typeface="Wingdings" panose="05000000000000000000" pitchFamily="2" charset="2"/>
              </a:rPr>
              <a:t>which aligns with the </a:t>
            </a:r>
            <a:r>
              <a:rPr lang="en-US" sz="2000" dirty="0" smtClean="0">
                <a:sym typeface="Wingdings" panose="05000000000000000000" pitchFamily="2" charset="2"/>
              </a:rPr>
              <a:t>order of population </a:t>
            </a:r>
            <a:r>
              <a:rPr lang="en-US" sz="2000" dirty="0">
                <a:sym typeface="Wingdings" panose="05000000000000000000" pitchFamily="2" charset="2"/>
              </a:rPr>
              <a:t>in each state .</a:t>
            </a:r>
          </a:p>
          <a:p>
            <a:pPr lvl="1"/>
            <a:endParaRPr lang="en-US" dirty="0" smtClean="0">
              <a:solidFill>
                <a:srgbClr val="FFC000"/>
              </a:solidFill>
            </a:endParaRP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2" y="1683431"/>
            <a:ext cx="10847875" cy="32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6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20895</TotalTime>
  <Words>1891</Words>
  <Application>Microsoft Office PowerPoint</Application>
  <PresentationFormat>Widescreen</PresentationFormat>
  <Paragraphs>212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Century Gothic</vt:lpstr>
      <vt:lpstr>Courier New</vt:lpstr>
      <vt:lpstr>Wingdings</vt:lpstr>
      <vt:lpstr>Wingdings 3</vt:lpstr>
      <vt:lpstr>Ion</vt:lpstr>
      <vt:lpstr>COVID-19  Cases Forecast</vt:lpstr>
      <vt:lpstr>Problem</vt:lpstr>
      <vt:lpstr>Why It’s Important to Predict Incidents</vt:lpstr>
      <vt:lpstr>Data for The Project</vt:lpstr>
      <vt:lpstr>Data Cleaning and Processing</vt:lpstr>
      <vt:lpstr>Exploratory Data Analysis (EDA)</vt:lpstr>
      <vt:lpstr>New Cases in The US Each Year (EDA)</vt:lpstr>
      <vt:lpstr>Deaths in The US Each Year (EDA)</vt:lpstr>
      <vt:lpstr>10 States with The Highest Number of New Cases in the US (EDA)</vt:lpstr>
      <vt:lpstr>10 States with The Highest Number of Deaths in the US (EDA)</vt:lpstr>
      <vt:lpstr>Pattern of New Cases in the US (EDA)</vt:lpstr>
      <vt:lpstr>Death Rate in The Last 3 Yrs (EDA)</vt:lpstr>
      <vt:lpstr>Confirmed Cases – Global (EDA)</vt:lpstr>
      <vt:lpstr>Confirmed Cases – Global (EDA)</vt:lpstr>
      <vt:lpstr>Creating a Map</vt:lpstr>
      <vt:lpstr>Confirmed Cases VS Deaths – Global (EDA)</vt:lpstr>
      <vt:lpstr>Global Death Rate in The Last 3 Yrs</vt:lpstr>
      <vt:lpstr>Data Modeling</vt:lpstr>
      <vt:lpstr>Data Modeling</vt:lpstr>
      <vt:lpstr>Why Choose ARIMA Model</vt:lpstr>
      <vt:lpstr>Why Choose SARIMA Model</vt:lpstr>
      <vt:lpstr>Implementing ARIMA</vt:lpstr>
      <vt:lpstr>Implementing ARIMA</vt:lpstr>
      <vt:lpstr>Turning ARIMA Continues</vt:lpstr>
      <vt:lpstr>Results of ARIMA Model</vt:lpstr>
      <vt:lpstr>Results of ARIMA Model</vt:lpstr>
      <vt:lpstr>Evaluating The Model</vt:lpstr>
      <vt:lpstr>SARIMA Model</vt:lpstr>
      <vt:lpstr>SARIMA Results</vt:lpstr>
      <vt:lpstr>Summary of The Project</vt:lpstr>
      <vt:lpstr>Areas for Improvement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 Forecasting Project</dc:title>
  <dc:creator>Nawana Coyle</dc:creator>
  <cp:lastModifiedBy>Nawana Coyle</cp:lastModifiedBy>
  <cp:revision>141</cp:revision>
  <dcterms:created xsi:type="dcterms:W3CDTF">2022-03-13T03:00:37Z</dcterms:created>
  <dcterms:modified xsi:type="dcterms:W3CDTF">2022-04-19T16:33:28Z</dcterms:modified>
</cp:coreProperties>
</file>